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75912"/>
  </p:normalViewPr>
  <p:slideViewPr>
    <p:cSldViewPr snapToGrid="0" snapToObjects="1" showGuides="1">
      <p:cViewPr>
        <p:scale>
          <a:sx n="86" d="100"/>
          <a:sy n="86" d="100"/>
        </p:scale>
        <p:origin x="8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categorization_frame" TargetMode="External"/><Relationship Id="rId4" Type="http://schemas.openxmlformats.org/officeDocument/2006/relationships/hyperlink" Target="https://en.wikipedia.org/wiki/Valency_(linguistics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Agent: voluntarily involved in an event.</a:t>
            </a:r>
            <a:endParaRPr lang="en-US" dirty="0" smtClean="0"/>
          </a:p>
          <a:p>
            <a:r>
              <a:rPr lang="en-US" dirty="0" smtClean="0"/>
              <a:t>Proto-agent: </a:t>
            </a:r>
          </a:p>
          <a:p>
            <a:r>
              <a:rPr lang="en-US" dirty="0" smtClean="0"/>
              <a:t>— volitional involvement in the event or state</a:t>
            </a:r>
          </a:p>
          <a:p>
            <a:r>
              <a:rPr lang="en-US" dirty="0" smtClean="0"/>
              <a:t>— sentience (and/or perception)</a:t>
            </a:r>
          </a:p>
          <a:p>
            <a:r>
              <a:rPr lang="en-US" dirty="0" smtClean="0"/>
              <a:t>— causing an event or change of state in another participant</a:t>
            </a:r>
          </a:p>
          <a:p>
            <a:r>
              <a:rPr lang="en-US" dirty="0" smtClean="0"/>
              <a:t>— movement (relative to the position of another participant)</a:t>
            </a:r>
          </a:p>
          <a:p>
            <a:r>
              <a:rPr lang="en-US" dirty="0" smtClean="0"/>
              <a:t>— (exists independently of the event named by the verb)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Represent the predicate-argument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7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diathesis alternation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 alternation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occurs when the same verb can be used in different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ubcategorization frame"/>
              </a:rPr>
              <a:t>subcategorization frames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with different 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valency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/>
              <a:t>Intermediary:</a:t>
            </a:r>
            <a:r>
              <a:rPr lang="en-US" sz="1200" b="0" baseline="0" dirty="0" smtClean="0"/>
              <a:t> actually do something (used by the agent)</a:t>
            </a:r>
            <a:endParaRPr lang="en-US" sz="1200" b="0" dirty="0" smtClean="0"/>
          </a:p>
          <a:p>
            <a:r>
              <a:rPr lang="en-US" sz="1200" b="0" i="0" dirty="0" smtClean="0"/>
              <a:t>Enabling: help agent</a:t>
            </a:r>
            <a:r>
              <a:rPr lang="en-US" sz="1200" b="0" i="0" baseline="0" dirty="0" smtClean="0"/>
              <a:t> to do something</a:t>
            </a:r>
            <a:r>
              <a:rPr lang="en-US" sz="1200" b="0" i="0" dirty="0" smtClean="0"/>
              <a:t>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2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doesn’t fall have an</a:t>
            </a:r>
            <a:r>
              <a:rPr lang="en-US" baseline="0" dirty="0" smtClean="0"/>
              <a:t> Arg0?  No proto-agent!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0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amenet2.icsi.berkeley.edu/fnReports/data/frame/Cause_proliferation_in_number.x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amenet2.icsi.berkeley.edu/fnReports/data/frame/Change_position_on_a_scale.xml" TargetMode="External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15: Semantic Role Labeling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err="1" smtClean="0"/>
              <a:t>Nanyun</a:t>
            </a:r>
            <a:r>
              <a:rPr lang="en-US" dirty="0" smtClean="0"/>
              <a:t> (Violet) Peng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彭楠赟</a:t>
            </a:r>
            <a:endParaRPr lang="en-US" dirty="0" smtClean="0"/>
          </a:p>
          <a:p>
            <a:r>
              <a:rPr lang="en-US" dirty="0" smtClean="0"/>
              <a:t>October 17,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69261"/>
            <a:ext cx="9956800" cy="990600"/>
          </a:xfrm>
        </p:spPr>
        <p:txBody>
          <a:bodyPr/>
          <a:lstStyle/>
          <a:p>
            <a:r>
              <a:rPr lang="en-US" dirty="0" smtClean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7" y="2583977"/>
            <a:ext cx="5334000" cy="36133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600" y="1967707"/>
            <a:ext cx="599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thematic grid, case frame, </a:t>
            </a:r>
            <a:r>
              <a:rPr lang="en-US" sz="2400" b="1" dirty="0" err="1"/>
              <a:t>θ</a:t>
            </a:r>
            <a:r>
              <a:rPr lang="en-US" sz="2400" b="1" dirty="0"/>
              <a:t>-grid</a:t>
            </a:r>
            <a:endParaRPr lang="en-US" sz="2400" dirty="0"/>
          </a:p>
          <a:p>
            <a:r>
              <a:rPr lang="en-US" sz="2400" dirty="0"/>
              <a:t>Break:</a:t>
            </a:r>
          </a:p>
          <a:p>
            <a:r>
              <a:rPr lang="en-US" sz="2400" dirty="0"/>
              <a:t>    AGENT, THEME, INSTRUMENT.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12" y="4518325"/>
            <a:ext cx="5754289" cy="11458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2015068"/>
            <a:ext cx="351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usages of “break”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267" y="3962401"/>
            <a:ext cx="246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realizations:</a:t>
            </a:r>
          </a:p>
        </p:txBody>
      </p:sp>
    </p:spTree>
    <p:extLst>
      <p:ext uri="{BB962C8B-B14F-4D97-AF65-F5344CB8AC3E}">
        <p14:creationId xmlns:p14="http://schemas.microsoft.com/office/powerpoint/2010/main" val="48935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Diathesis alternations (or verb alternation)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64000"/>
            <a:ext cx="11379200" cy="2471711"/>
          </a:xfrm>
        </p:spPr>
        <p:txBody>
          <a:bodyPr/>
          <a:lstStyle/>
          <a:p>
            <a:pPr marL="0" indent="0">
              <a:buNone/>
            </a:pPr>
            <a:r>
              <a:rPr lang="en-US" sz="2667" b="1" dirty="0"/>
              <a:t>Dative alternation</a:t>
            </a:r>
            <a:r>
              <a:rPr lang="en-US" sz="2667" dirty="0"/>
              <a:t>: particular semantic classes of verbs, “verbs of future having” (</a:t>
            </a:r>
            <a:r>
              <a:rPr lang="en-US" sz="2667" i="1" dirty="0"/>
              <a:t>advance</a:t>
            </a:r>
            <a:r>
              <a:rPr lang="en-US" sz="2667" dirty="0"/>
              <a:t>, </a:t>
            </a:r>
            <a:r>
              <a:rPr lang="en-US" sz="2667" i="1" dirty="0"/>
              <a:t>allocate</a:t>
            </a:r>
            <a:r>
              <a:rPr lang="en-US" sz="2667" dirty="0"/>
              <a:t>, </a:t>
            </a:r>
            <a:r>
              <a:rPr lang="en-US" sz="2667" i="1" dirty="0"/>
              <a:t>offer</a:t>
            </a:r>
            <a:r>
              <a:rPr lang="en-US" sz="2667" dirty="0"/>
              <a:t>, </a:t>
            </a:r>
            <a:r>
              <a:rPr lang="en-US" sz="2667" i="1" dirty="0"/>
              <a:t>owe</a:t>
            </a:r>
            <a:r>
              <a:rPr lang="en-US" sz="2667" dirty="0"/>
              <a:t>), “send verbs” (</a:t>
            </a:r>
            <a:r>
              <a:rPr lang="en-US" sz="2667" i="1" dirty="0"/>
              <a:t>forward</a:t>
            </a:r>
            <a:r>
              <a:rPr lang="en-US" sz="2667" dirty="0"/>
              <a:t>, </a:t>
            </a:r>
            <a:r>
              <a:rPr lang="en-US" sz="2667" i="1" dirty="0"/>
              <a:t>hand</a:t>
            </a:r>
            <a:r>
              <a:rPr lang="en-US" sz="2667" dirty="0"/>
              <a:t>, </a:t>
            </a:r>
            <a:r>
              <a:rPr lang="en-US" sz="2667" i="1" dirty="0"/>
              <a:t>mail</a:t>
            </a:r>
            <a:r>
              <a:rPr lang="en-US" sz="2667" dirty="0"/>
              <a:t>), “verbs of throwing” (</a:t>
            </a:r>
            <a:r>
              <a:rPr lang="en-US" sz="2667" i="1" dirty="0"/>
              <a:t>kick</a:t>
            </a:r>
            <a:r>
              <a:rPr lang="en-US" sz="2667" dirty="0"/>
              <a:t>, </a:t>
            </a:r>
            <a:r>
              <a:rPr lang="en-US" sz="2667" i="1" dirty="0"/>
              <a:t>pass</a:t>
            </a:r>
            <a:r>
              <a:rPr lang="en-US" sz="2667" dirty="0"/>
              <a:t>, </a:t>
            </a:r>
            <a:r>
              <a:rPr lang="en-US" sz="2667" i="1" dirty="0"/>
              <a:t>throw</a:t>
            </a:r>
            <a:r>
              <a:rPr lang="en-US" sz="2667" dirty="0"/>
              <a:t>), etc.</a:t>
            </a:r>
          </a:p>
          <a:p>
            <a:pPr marL="0" indent="0">
              <a:buNone/>
            </a:pPr>
            <a:r>
              <a:rPr lang="en-US" sz="2667" b="1" dirty="0"/>
              <a:t>Levin (1993): </a:t>
            </a:r>
            <a:r>
              <a:rPr lang="en-US" sz="2667" dirty="0"/>
              <a:t>47 semantic classes (“</a:t>
            </a:r>
            <a:r>
              <a:rPr lang="en-US" sz="2667" b="1" dirty="0"/>
              <a:t>Levin classes</a:t>
            </a:r>
            <a:r>
              <a:rPr lang="en-US" sz="2667" dirty="0"/>
              <a:t>”) for 3100 English verbs and alternations. In online resource </a:t>
            </a:r>
            <a:r>
              <a:rPr lang="en-US" sz="2667" dirty="0" err="1"/>
              <a:t>VerbNet</a:t>
            </a:r>
            <a:r>
              <a:rPr lang="en-US" sz="2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852083"/>
            <a:ext cx="4774880" cy="207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2" y="1904364"/>
            <a:ext cx="650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Break: </a:t>
            </a:r>
            <a:r>
              <a:rPr lang="en-US" sz="2400" dirty="0"/>
              <a:t>AGENT, INSTRUMENT, or THEME as subject</a:t>
            </a:r>
          </a:p>
          <a:p>
            <a:pPr lvl="1"/>
            <a:endParaRPr lang="en-US" sz="2400" dirty="0"/>
          </a:p>
          <a:p>
            <a:r>
              <a:rPr lang="en-US" sz="2400" i="1" dirty="0"/>
              <a:t>Give:  </a:t>
            </a:r>
            <a:r>
              <a:rPr lang="en-US" sz="2400" dirty="0"/>
              <a:t>THEME and GOAL in either order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24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379200" cy="5054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 to create standard </a:t>
            </a:r>
            <a:r>
              <a:rPr lang="en-US" dirty="0"/>
              <a:t>set of </a:t>
            </a:r>
            <a:r>
              <a:rPr lang="en-US" dirty="0" smtClean="0"/>
              <a:t>roles or formally define them</a:t>
            </a:r>
          </a:p>
          <a:p>
            <a:pPr marL="0" indent="0">
              <a:buNone/>
            </a:pPr>
            <a:r>
              <a:rPr lang="en-US" dirty="0" smtClean="0"/>
              <a:t>Often roles need to be fragmented to be defined.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Levin and Rappaport </a:t>
            </a:r>
            <a:r>
              <a:rPr lang="en-US" sz="3200" dirty="0" err="1"/>
              <a:t>Hovav</a:t>
            </a:r>
            <a:r>
              <a:rPr lang="en-US" sz="3200" dirty="0"/>
              <a:t> (2015): two kinds of </a:t>
            </a:r>
            <a:r>
              <a:rPr lang="en-US" sz="3200" cap="small" dirty="0"/>
              <a:t>instruments</a:t>
            </a:r>
            <a:endParaRPr lang="en-US" sz="3200" dirty="0"/>
          </a:p>
          <a:p>
            <a:pPr marL="1523962" lvl="3" indent="0">
              <a:buNone/>
            </a:pPr>
            <a:r>
              <a:rPr lang="en-US" sz="3200" b="1" dirty="0"/>
              <a:t>intermediary</a:t>
            </a:r>
            <a:r>
              <a:rPr lang="en-US" sz="3200" b="1" i="1" dirty="0"/>
              <a:t> </a:t>
            </a:r>
            <a:r>
              <a:rPr lang="en-US" sz="3200" b="1" dirty="0"/>
              <a:t>instruments </a:t>
            </a:r>
            <a:r>
              <a:rPr lang="en-US" sz="3200" dirty="0"/>
              <a:t>that can appear as subjects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new gadget opened the jar. </a:t>
            </a:r>
          </a:p>
          <a:p>
            <a:pPr marL="1523962" lvl="3" indent="0">
              <a:buNone/>
            </a:pPr>
            <a:r>
              <a:rPr lang="en-US" sz="3200" b="1" dirty="0"/>
              <a:t>enabling instruments </a:t>
            </a:r>
            <a:r>
              <a:rPr lang="en-US" sz="3200" dirty="0"/>
              <a:t>that cannot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Shelly ate the sliced banana with a fork.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*The 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320800"/>
          </a:xfrm>
        </p:spPr>
        <p:txBody>
          <a:bodyPr/>
          <a:lstStyle/>
          <a:p>
            <a:r>
              <a:rPr lang="en-US" dirty="0" smtClean="0"/>
              <a:t>Alternatives to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10464800" cy="4445000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b="1" dirty="0" smtClean="0"/>
              <a:t>Fewer roles</a:t>
            </a:r>
            <a:r>
              <a:rPr lang="en-US" dirty="0" smtClean="0"/>
              <a:t>: generalized </a:t>
            </a:r>
            <a:r>
              <a:rPr lang="en-US" dirty="0"/>
              <a:t>semantic </a:t>
            </a:r>
            <a:r>
              <a:rPr lang="en-US" dirty="0" smtClean="0"/>
              <a:t>roles, defined as prototypes (</a:t>
            </a:r>
            <a:r>
              <a:rPr lang="en-US" dirty="0" err="1" smtClean="0"/>
              <a:t>Dowty</a:t>
            </a:r>
            <a:r>
              <a:rPr lang="en-US" dirty="0" smtClean="0"/>
              <a:t> 1991)</a:t>
            </a:r>
          </a:p>
          <a:p>
            <a:pPr marL="609585" lvl="1" indent="0">
              <a:buNone/>
            </a:pPr>
            <a:r>
              <a:rPr lang="en-US" dirty="0" smtClean="0"/>
              <a:t>PROTO-AGENT </a:t>
            </a:r>
          </a:p>
          <a:p>
            <a:pPr marL="609585" lvl="1" indent="0">
              <a:buNone/>
            </a:pPr>
            <a:r>
              <a:rPr lang="en-US" dirty="0" smtClean="0"/>
              <a:t>PROTO-PATIENT </a:t>
            </a:r>
          </a:p>
          <a:p>
            <a:pPr marL="609585" lvl="1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b="1" dirty="0" smtClean="0"/>
              <a:t>More roles</a:t>
            </a:r>
            <a:r>
              <a:rPr lang="en-US" dirty="0" smtClean="0"/>
              <a:t>: Define roles specific to a group of predicates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001" y="4720241"/>
            <a:ext cx="144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FrameNet</a:t>
            </a:r>
            <a:endParaRPr lang="en-US" sz="2400" b="1" dirty="0">
              <a:solidFill>
                <a:srgbClr val="0635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001" y="3445320"/>
            <a:ext cx="142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PropBank</a:t>
            </a:r>
            <a:endParaRPr lang="en-US" sz="2400" b="1" dirty="0">
              <a:solidFill>
                <a:srgbClr val="063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Martha Palmer, </a:t>
            </a:r>
            <a:r>
              <a:rPr lang="en-US" dirty="0"/>
              <a:t>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279"/>
            <a:ext cx="7213600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023" y="1701800"/>
            <a:ext cx="94488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Proto-Agent</a:t>
            </a:r>
          </a:p>
          <a:p>
            <a:pPr lvl="1"/>
            <a:r>
              <a:rPr lang="en-US" dirty="0" smtClean="0"/>
              <a:t>Volitional involvement in event or state</a:t>
            </a:r>
            <a:endParaRPr lang="en-US" dirty="0"/>
          </a:p>
          <a:p>
            <a:pPr lvl="1"/>
            <a:r>
              <a:rPr lang="en-US" dirty="0" smtClean="0"/>
              <a:t>Sentience </a:t>
            </a:r>
            <a:r>
              <a:rPr lang="en-US" dirty="0"/>
              <a:t>(and/or </a:t>
            </a:r>
            <a:r>
              <a:rPr lang="en-US" dirty="0" smtClean="0"/>
              <a:t>perception)</a:t>
            </a:r>
            <a:endParaRPr lang="en-US" dirty="0"/>
          </a:p>
          <a:p>
            <a:pPr lvl="1"/>
            <a:r>
              <a:rPr lang="en-US" dirty="0" smtClean="0"/>
              <a:t>Causes </a:t>
            </a:r>
            <a:r>
              <a:rPr lang="en-US" dirty="0"/>
              <a:t>an event or change of state in another participant </a:t>
            </a:r>
            <a:endParaRPr lang="en-US" dirty="0" smtClean="0"/>
          </a:p>
          <a:p>
            <a:pPr lvl="1"/>
            <a:r>
              <a:rPr lang="en-US" dirty="0" smtClean="0"/>
              <a:t>Movement </a:t>
            </a:r>
            <a:r>
              <a:rPr lang="en-US" dirty="0"/>
              <a:t>(relative to position of another participant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Proto-Patient</a:t>
            </a:r>
          </a:p>
          <a:p>
            <a:pPr lvl="1"/>
            <a:r>
              <a:rPr lang="en-US" dirty="0"/>
              <a:t>Undergoes change of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smtClean="0"/>
              <a:t>Causally </a:t>
            </a:r>
            <a:r>
              <a:rPr lang="en-US" dirty="0"/>
              <a:t>affected by another </a:t>
            </a:r>
            <a:r>
              <a:rPr lang="en-US" dirty="0" smtClean="0"/>
              <a:t>participant</a:t>
            </a:r>
            <a:endParaRPr lang="en-US" dirty="0"/>
          </a:p>
          <a:p>
            <a:pPr lvl="1"/>
            <a:r>
              <a:rPr lang="en-US" dirty="0" smtClean="0"/>
              <a:t>Stationary </a:t>
            </a:r>
            <a:r>
              <a:rPr lang="en-US" dirty="0"/>
              <a:t>relative to movement of another </a:t>
            </a:r>
            <a:r>
              <a:rPr lang="en-US" dirty="0" smtClean="0"/>
              <a:t>participant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942658"/>
            <a:ext cx="29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Following </a:t>
            </a:r>
            <a:r>
              <a:rPr lang="en-US" sz="2400" dirty="0" err="1"/>
              <a:t>Dowty</a:t>
            </a:r>
            <a:r>
              <a:rPr lang="en-US" sz="2400" dirty="0"/>
              <a:t> 1991</a:t>
            </a:r>
          </a:p>
        </p:txBody>
      </p:sp>
    </p:spTree>
    <p:extLst>
      <p:ext uri="{BB962C8B-B14F-4D97-AF65-F5344CB8AC3E}">
        <p14:creationId xmlns:p14="http://schemas.microsoft.com/office/powerpoint/2010/main" val="71737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177800"/>
            <a:ext cx="9956800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1800"/>
            <a:ext cx="11379200" cy="4038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Following </a:t>
            </a:r>
            <a:r>
              <a:rPr lang="en-US" dirty="0" err="1" smtClean="0"/>
              <a:t>Dowty</a:t>
            </a:r>
            <a:r>
              <a:rPr lang="en-US" dirty="0" smtClean="0"/>
              <a:t> 1991</a:t>
            </a:r>
          </a:p>
          <a:p>
            <a:pPr lvl="1"/>
            <a:r>
              <a:rPr lang="en-US" dirty="0"/>
              <a:t>Role definitions </a:t>
            </a:r>
            <a:r>
              <a:rPr lang="en-US" dirty="0" smtClean="0"/>
              <a:t>determined </a:t>
            </a:r>
            <a:r>
              <a:rPr lang="en-US" dirty="0"/>
              <a:t>verb by verb, </a:t>
            </a:r>
            <a:r>
              <a:rPr lang="en-US" dirty="0" smtClean="0"/>
              <a:t>with </a:t>
            </a:r>
            <a:r>
              <a:rPr lang="en-US" dirty="0"/>
              <a:t>respect to the other roles </a:t>
            </a:r>
          </a:p>
          <a:p>
            <a:pPr lvl="1"/>
            <a:r>
              <a:rPr lang="en-US" dirty="0" smtClean="0"/>
              <a:t>Semantic </a:t>
            </a:r>
            <a:r>
              <a:rPr lang="en-US" dirty="0"/>
              <a:t>roles in </a:t>
            </a:r>
            <a:r>
              <a:rPr lang="en-US" dirty="0" err="1"/>
              <a:t>PropBank</a:t>
            </a:r>
            <a:r>
              <a:rPr lang="en-US" dirty="0"/>
              <a:t> are </a:t>
            </a:r>
            <a:r>
              <a:rPr lang="en-US" dirty="0" smtClean="0"/>
              <a:t>thus verb-sense specific.</a:t>
            </a:r>
          </a:p>
          <a:p>
            <a:r>
              <a:rPr lang="en-US" dirty="0" smtClean="0"/>
              <a:t>Each verb sense has numbered argument: </a:t>
            </a:r>
            <a:r>
              <a:rPr lang="en-US" dirty="0"/>
              <a:t>Arg0, Arg1, </a:t>
            </a:r>
            <a:r>
              <a:rPr lang="en-US" dirty="0" smtClean="0"/>
              <a:t>Arg2,…</a:t>
            </a:r>
          </a:p>
          <a:p>
            <a:pPr marL="457189" lvl="1" indent="0">
              <a:buNone/>
            </a:pPr>
            <a:r>
              <a:rPr lang="en-US" dirty="0" smtClean="0"/>
              <a:t>Arg0: PROTO-AGENT</a:t>
            </a:r>
          </a:p>
          <a:p>
            <a:pPr marL="457189" lvl="1" indent="0">
              <a:buNone/>
            </a:pPr>
            <a:r>
              <a:rPr lang="en-US" dirty="0" smtClean="0"/>
              <a:t>Arg1</a:t>
            </a:r>
            <a:r>
              <a:rPr lang="en-US" dirty="0"/>
              <a:t>:</a:t>
            </a:r>
            <a:r>
              <a:rPr lang="en-US" dirty="0" smtClean="0"/>
              <a:t> PROTO-PATIENT</a:t>
            </a:r>
          </a:p>
          <a:p>
            <a:pPr marL="457189" lvl="1" indent="0">
              <a:buNone/>
            </a:pPr>
            <a:r>
              <a:rPr lang="en-US" dirty="0" smtClean="0"/>
              <a:t>Arg2: usually: </a:t>
            </a:r>
            <a:r>
              <a:rPr lang="en-US" dirty="0" err="1" smtClean="0"/>
              <a:t>benefactive</a:t>
            </a:r>
            <a:r>
              <a:rPr lang="en-US" dirty="0"/>
              <a:t>, instrument, attribute, or end </a:t>
            </a:r>
            <a:r>
              <a:rPr lang="en-US" dirty="0" smtClean="0"/>
              <a:t>state</a:t>
            </a:r>
          </a:p>
          <a:p>
            <a:pPr marL="457189" lvl="1" indent="0">
              <a:buNone/>
            </a:pPr>
            <a:r>
              <a:rPr lang="en-US" dirty="0" smtClean="0"/>
              <a:t>Arg3: usually: start </a:t>
            </a:r>
            <a:r>
              <a:rPr lang="en-US" dirty="0"/>
              <a:t>point, </a:t>
            </a:r>
            <a:r>
              <a:rPr lang="en-US" dirty="0" err="1"/>
              <a:t>benefactive</a:t>
            </a:r>
            <a:r>
              <a:rPr lang="en-US" dirty="0"/>
              <a:t>, instrument, or </a:t>
            </a:r>
            <a:r>
              <a:rPr lang="en-US" dirty="0" smtClean="0"/>
              <a:t>attribute</a:t>
            </a:r>
          </a:p>
          <a:p>
            <a:pPr marL="457189" lvl="1" indent="0">
              <a:buNone/>
            </a:pPr>
            <a:r>
              <a:rPr lang="en-US" dirty="0" smtClean="0"/>
              <a:t>Arg4 </a:t>
            </a:r>
            <a:r>
              <a:rPr lang="en-US" dirty="0"/>
              <a:t>the end </a:t>
            </a:r>
            <a:r>
              <a:rPr lang="en-US" dirty="0" smtClean="0"/>
              <a:t>point</a:t>
            </a:r>
          </a:p>
          <a:p>
            <a:pPr marL="457189" lvl="1" indent="0">
              <a:buNone/>
            </a:pPr>
            <a:r>
              <a:rPr lang="en-US" i="1" dirty="0" smtClean="0"/>
              <a:t>(Arg2-Arg5 are not really that consistent, causes a problem for labeling)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931" y="-63500"/>
            <a:ext cx="5222244" cy="99060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Frame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431801"/>
            <a:ext cx="8656193" cy="31707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3704168"/>
            <a:ext cx="9940396" cy="302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17600" y="3704168"/>
            <a:ext cx="711200" cy="4360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76200"/>
            <a:ext cx="203200" cy="71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5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9956800" cy="753852"/>
          </a:xfrm>
        </p:spPr>
        <p:txBody>
          <a:bodyPr/>
          <a:lstStyle/>
          <a:p>
            <a:r>
              <a:rPr lang="en-US" dirty="0" smtClean="0"/>
              <a:t>Advantage of a </a:t>
            </a:r>
            <a:r>
              <a:rPr lang="en-US" dirty="0" err="1" smtClean="0"/>
              <a:t>ProbBank</a:t>
            </a:r>
            <a:r>
              <a:rPr lang="en-US" dirty="0" smtClean="0"/>
              <a:t> Labeling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3" y="1397001"/>
            <a:ext cx="6942667" cy="2867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336800" y="1564011"/>
            <a:ext cx="778933" cy="4425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5128557"/>
            <a:ext cx="10186872" cy="1551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1" y="4250857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would allow us to see the commonalities in these 3 sentences:</a:t>
            </a:r>
          </a:p>
        </p:txBody>
      </p:sp>
    </p:spTree>
    <p:extLst>
      <p:ext uri="{BB962C8B-B14F-4D97-AF65-F5344CB8AC3E}">
        <p14:creationId xmlns:p14="http://schemas.microsoft.com/office/powerpoint/2010/main" val="57698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Role Labeling</a:t>
            </a:r>
            <a:endParaRPr lang="en-US" dirty="0"/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406400" y="1295400"/>
            <a:ext cx="11379200" cy="4445000"/>
          </a:xfrm>
        </p:spPr>
      </p:pic>
      <p:sp>
        <p:nvSpPr>
          <p:cNvPr id="6" name="TextBox 5"/>
          <p:cNvSpPr txBox="1"/>
          <p:nvPr/>
        </p:nvSpPr>
        <p:spPr>
          <a:xfrm>
            <a:off x="1625600" y="4953001"/>
            <a:ext cx="92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49530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4401" y="4953001"/>
            <a:ext cx="135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2801" y="4953001"/>
            <a:ext cx="124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203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498600"/>
          </a:xfrm>
        </p:spPr>
        <p:txBody>
          <a:bodyPr/>
          <a:lstStyle/>
          <a:p>
            <a:r>
              <a:rPr lang="en-US" dirty="0" smtClean="0"/>
              <a:t>Modifiers or adjuncts of the predicate: </a:t>
            </a:r>
            <a:r>
              <a:rPr lang="en-US" dirty="0" err="1" smtClean="0"/>
              <a:t>Arg</a:t>
            </a:r>
            <a:r>
              <a:rPr lang="en-US" dirty="0" smtClean="0"/>
              <a:t>-M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49" y="2047557"/>
            <a:ext cx="9390303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5949" y="2022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84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363200" cy="482600"/>
          </a:xfrm>
        </p:spPr>
        <p:txBody>
          <a:bodyPr>
            <a:normAutofit fontScale="90000"/>
          </a:bodyPr>
          <a:lstStyle/>
          <a:p>
            <a:r>
              <a:rPr lang="en-US" sz="3733" dirty="0" err="1"/>
              <a:t>PropBanking</a:t>
            </a:r>
            <a:r>
              <a:rPr lang="en-US" sz="3733" dirty="0"/>
              <a:t> a Sentence</a:t>
            </a:r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780288" y="1295400"/>
            <a:ext cx="13720064" cy="535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5600" y="650558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333" y="1701801"/>
            <a:ext cx="145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/>
              <a:t>sample </a:t>
            </a:r>
          </a:p>
          <a:p>
            <a:r>
              <a:rPr lang="en-US" sz="2400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8336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7821"/>
            <a:ext cx="9956800" cy="668179"/>
          </a:xfrm>
        </p:spPr>
        <p:txBody>
          <a:bodyPr/>
          <a:lstStyle/>
          <a:p>
            <a:r>
              <a:rPr lang="en-US" sz="3733"/>
              <a:t>The </a:t>
            </a:r>
            <a:r>
              <a:rPr lang="en-US" sz="3733" dirty="0"/>
              <a:t>same parse tree </a:t>
            </a:r>
            <a:r>
              <a:rPr lang="en-US" sz="3733" dirty="0" err="1"/>
              <a:t>PropBanked</a:t>
            </a:r>
            <a:endParaRPr lang="en-US" sz="3733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1176989"/>
            <a:ext cx="9689525" cy="5477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64403" y="816346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0766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</a:t>
            </a:r>
            <a:r>
              <a:rPr lang="en-US" dirty="0" err="1" smtClean="0"/>
              <a:t>PropBank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616200"/>
            <a:ext cx="7213600" cy="3048000"/>
          </a:xfrm>
        </p:spPr>
        <p:txBody>
          <a:bodyPr/>
          <a:lstStyle/>
          <a:p>
            <a:r>
              <a:rPr lang="en-US" dirty="0" smtClean="0"/>
              <a:t>Penn English </a:t>
            </a:r>
            <a:r>
              <a:rPr lang="en-US" dirty="0" err="1" smtClean="0"/>
              <a:t>TreeBank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</a:t>
            </a:r>
            <a:r>
              <a:rPr lang="en-US" dirty="0" err="1" smtClean="0"/>
              <a:t>OntoNotes</a:t>
            </a:r>
            <a:r>
              <a:rPr lang="en-US" dirty="0" smtClean="0"/>
              <a:t> 5.0. </a:t>
            </a:r>
          </a:p>
          <a:p>
            <a:pPr lvl="1"/>
            <a:r>
              <a:rPr lang="en-US" dirty="0" smtClean="0"/>
              <a:t> Total ~2 million words</a:t>
            </a:r>
          </a:p>
          <a:p>
            <a:r>
              <a:rPr lang="en-US" dirty="0" smtClean="0"/>
              <a:t>Penn Chinese </a:t>
            </a:r>
            <a:r>
              <a:rPr lang="en-US" dirty="0" err="1" smtClean="0"/>
              <a:t>TreeBank</a:t>
            </a:r>
            <a:endParaRPr lang="en-US" dirty="0" smtClean="0"/>
          </a:p>
          <a:p>
            <a:r>
              <a:rPr lang="en-US" dirty="0" smtClean="0"/>
              <a:t>Hindi/Urdu </a:t>
            </a:r>
            <a:r>
              <a:rPr lang="en-US" dirty="0" err="1" smtClean="0"/>
              <a:t>PropBank</a:t>
            </a:r>
            <a:endParaRPr lang="en-US" dirty="0" smtClean="0"/>
          </a:p>
          <a:p>
            <a:r>
              <a:rPr lang="en-US" dirty="0" smtClean="0"/>
              <a:t>Arabic </a:t>
            </a:r>
            <a:r>
              <a:rPr lang="en-US" dirty="0" err="1" smtClean="0"/>
              <a:t>PropBank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717800"/>
            <a:ext cx="5046133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082" y="1719646"/>
            <a:ext cx="446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2013 Verb </a:t>
            </a:r>
            <a:r>
              <a:rPr lang="en-US" sz="2400"/>
              <a:t>Frames Coverage </a:t>
            </a:r>
          </a:p>
          <a:p>
            <a:r>
              <a:rPr lang="en-US" sz="2400" dirty="0"/>
              <a:t>Count of word sense (lexical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426" y="6196225"/>
            <a:ext cx="449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Martha Palmer 2013 Tutorial</a:t>
            </a:r>
          </a:p>
        </p:txBody>
      </p:sp>
    </p:spTree>
    <p:extLst>
      <p:ext uri="{BB962C8B-B14F-4D97-AF65-F5344CB8AC3E}">
        <p14:creationId xmlns:p14="http://schemas.microsoft.com/office/powerpoint/2010/main" val="14335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Plus nouns and light verbs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803400"/>
            <a:ext cx="8491681" cy="48148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6400" y="6238558"/>
            <a:ext cx="318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Slight from Palmer 2013</a:t>
            </a:r>
          </a:p>
        </p:txBody>
      </p:sp>
    </p:spTree>
    <p:extLst>
      <p:ext uri="{BB962C8B-B14F-4D97-AF65-F5344CB8AC3E}">
        <p14:creationId xmlns:p14="http://schemas.microsoft.com/office/powerpoint/2010/main" val="19596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48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1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498600"/>
          </a:xfrm>
        </p:spPr>
        <p:txBody>
          <a:bodyPr/>
          <a:lstStyle/>
          <a:p>
            <a:r>
              <a:rPr lang="en-US" dirty="0" smtClean="0"/>
              <a:t>Capturing descriptions of the same event by different nouns/verbs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2514601"/>
            <a:ext cx="8812068" cy="15028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r>
              <a:rPr lang="en-US" dirty="0" smtClean="0"/>
              <a:t>Baker </a:t>
            </a:r>
            <a:r>
              <a:rPr lang="en-US" dirty="0"/>
              <a:t>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  <a:endParaRPr lang="en-US" dirty="0" smtClean="0"/>
          </a:p>
          <a:p>
            <a:r>
              <a:rPr lang="en-US" dirty="0" smtClean="0"/>
              <a:t>Roles in </a:t>
            </a:r>
            <a:r>
              <a:rPr lang="en-US" dirty="0" err="1" smtClean="0"/>
              <a:t>PropBank</a:t>
            </a:r>
            <a:r>
              <a:rPr lang="en-US" dirty="0" smtClean="0"/>
              <a:t> are specific to a verb</a:t>
            </a:r>
          </a:p>
          <a:p>
            <a:r>
              <a:rPr lang="en-US" dirty="0" smtClean="0"/>
              <a:t>Role in </a:t>
            </a:r>
            <a:r>
              <a:rPr lang="en-US" dirty="0" err="1" smtClean="0"/>
              <a:t>FrameNet</a:t>
            </a:r>
            <a:r>
              <a:rPr lang="en-US" dirty="0" smtClean="0"/>
              <a:t> are specific to a </a:t>
            </a:r>
            <a:r>
              <a:rPr lang="en-US" b="1" dirty="0" smtClean="0"/>
              <a:t>frame: a </a:t>
            </a:r>
            <a:r>
              <a:rPr lang="en-US" dirty="0" smtClean="0"/>
              <a:t>background </a:t>
            </a:r>
            <a:r>
              <a:rPr lang="en-US" dirty="0"/>
              <a:t>knowledge 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includes </a:t>
            </a:r>
            <a:r>
              <a:rPr lang="en-US" dirty="0"/>
              <a:t>a set of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/>
              <a:t>cates that use these </a:t>
            </a:r>
            <a:r>
              <a:rPr lang="en-US" dirty="0" smtClean="0"/>
              <a:t>roles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word evokes a frame and profiles some aspect of the </a:t>
            </a:r>
            <a:r>
              <a:rPr lang="en-US" dirty="0" smtClean="0"/>
              <a:t>frame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“Change position on a scale”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frame consists of words that indicate the change of an </a:t>
            </a:r>
            <a:r>
              <a:rPr lang="en-US" cap="small" dirty="0" smtClean="0"/>
              <a:t>Item</a:t>
            </a:r>
            <a:r>
              <a:rPr lang="en-US" dirty="0" smtClean="0"/>
              <a:t>’s position </a:t>
            </a:r>
            <a:r>
              <a:rPr lang="en-US" dirty="0"/>
              <a:t>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8" y="3572933"/>
            <a:ext cx="8232913" cy="300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30287" y="3632200"/>
            <a:ext cx="711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5031" y="5537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85031" y="6172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4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4" y="2209800"/>
            <a:ext cx="11396869" cy="406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figure out that these have the same meaning?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803400"/>
            <a:ext cx="109728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4267" dirty="0"/>
              <a:t>XYZ corporation </a:t>
            </a:r>
            <a:r>
              <a:rPr lang="en-US" sz="4267" b="1" dirty="0"/>
              <a:t>bought</a:t>
            </a:r>
            <a:r>
              <a:rPr lang="en-US" sz="4267" dirty="0"/>
              <a:t> the stock.</a:t>
            </a:r>
          </a:p>
          <a:p>
            <a:pPr marL="0" indent="0">
              <a:buNone/>
            </a:pPr>
            <a:r>
              <a:rPr lang="en-US" sz="4267" dirty="0"/>
              <a:t>They </a:t>
            </a:r>
            <a:r>
              <a:rPr lang="en-US" sz="4267" b="1" dirty="0"/>
              <a:t>sold</a:t>
            </a:r>
            <a:r>
              <a:rPr lang="en-US" sz="4267" dirty="0"/>
              <a:t> the stock to XYZ corporation.</a:t>
            </a:r>
          </a:p>
          <a:p>
            <a:pPr marL="0" indent="0">
              <a:buNone/>
            </a:pPr>
            <a:r>
              <a:rPr lang="en-US" sz="4267" dirty="0"/>
              <a:t>The stock was </a:t>
            </a:r>
            <a:r>
              <a:rPr lang="en-US" sz="4267" b="1" dirty="0"/>
              <a:t>bought</a:t>
            </a:r>
            <a:r>
              <a:rPr lang="en-US" sz="4267" dirty="0"/>
              <a:t> by XYZ corporation.</a:t>
            </a:r>
          </a:p>
          <a:p>
            <a:pPr marL="0" indent="0">
              <a:buNone/>
            </a:pPr>
            <a:r>
              <a:rPr lang="en-US" sz="4267" dirty="0"/>
              <a:t>The </a:t>
            </a:r>
            <a:r>
              <a:rPr lang="en-US" sz="4267" b="1" dirty="0"/>
              <a:t>purchase</a:t>
            </a:r>
            <a:r>
              <a:rPr lang="en-US" sz="4267" dirty="0"/>
              <a:t> of the stock by XYZ corporation... </a:t>
            </a:r>
          </a:p>
          <a:p>
            <a:pPr marL="0" indent="0">
              <a:buNone/>
            </a:pPr>
            <a:r>
              <a:rPr lang="en-US" sz="4267" dirty="0"/>
              <a:t>The stock </a:t>
            </a:r>
            <a:r>
              <a:rPr lang="en-US" sz="4267" b="1" dirty="0"/>
              <a:t>purchase</a:t>
            </a:r>
            <a:r>
              <a:rPr lang="en-US" sz="4267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1498601"/>
            <a:ext cx="10282865" cy="53593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30400" y="177800"/>
            <a:ext cx="9956800" cy="99060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9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803400"/>
            <a:ext cx="8128000" cy="444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Inherits from: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Inherited by:</a:t>
            </a:r>
            <a:endParaRPr lang="en-US" sz="2400" u="sng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Perspective on: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</a:t>
            </a:r>
            <a:r>
              <a:rPr lang="en-US" sz="2400" dirty="0" err="1"/>
              <a:t>Perspectivized</a:t>
            </a:r>
            <a:r>
              <a:rPr lang="en-US" sz="2400" dirty="0"/>
              <a:t> in: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Used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Subframe</a:t>
            </a:r>
            <a:r>
              <a:rPr lang="en-US" sz="2400" dirty="0"/>
              <a:t>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Has </a:t>
            </a:r>
            <a:r>
              <a:rPr lang="en-US" sz="2400" dirty="0" err="1"/>
              <a:t>Subframe</a:t>
            </a:r>
            <a:r>
              <a:rPr lang="en-US" sz="2400" dirty="0"/>
              <a:t>(s):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Precedes: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Preceded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Inchoative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Causative of: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 smtClean="0">
                <a:hlinkClick r:id="rId2"/>
              </a:rPr>
              <a:t>Change_position_on_a_scale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Adds an agent Role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err="1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 smtClean="0"/>
              <a:t>swell.v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3632200"/>
            <a:ext cx="9485959" cy="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 between frames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6" y="1701800"/>
            <a:ext cx="9550400" cy="4307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1" y="6273801"/>
            <a:ext cx="346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Figure from Das et al 2010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2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Shallow Semantic Representation: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803400"/>
            <a:ext cx="10464800" cy="1625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Predicates (bought, sold, purchase) represent an </a:t>
            </a:r>
            <a:r>
              <a:rPr lang="en-US" b="1" dirty="0" smtClean="0"/>
              <a:t>event</a:t>
            </a:r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b="1" dirty="0" smtClean="0"/>
              <a:t>emantic roles </a:t>
            </a:r>
            <a:r>
              <a:rPr lang="en-US" dirty="0" smtClean="0"/>
              <a:t>express </a:t>
            </a:r>
            <a:r>
              <a:rPr lang="en-US" dirty="0"/>
              <a:t>the abstract role that </a:t>
            </a:r>
            <a:r>
              <a:rPr lang="en-US" i="1" dirty="0"/>
              <a:t>arguments</a:t>
            </a:r>
            <a:r>
              <a:rPr lang="en-US" dirty="0"/>
              <a:t> of a predicate can take in the </a:t>
            </a:r>
            <a:r>
              <a:rPr lang="en-US" dirty="0" smtClean="0"/>
              <a:t>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7733" y="5264891"/>
            <a:ext cx="13287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buyer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4866" y="5264891"/>
            <a:ext cx="25475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proto-agent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9936" y="5249941"/>
            <a:ext cx="13024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agent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219201" y="4850712"/>
            <a:ext cx="9757985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14400" y="4062809"/>
            <a:ext cx="28025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1799" y="4062809"/>
            <a:ext cx="28019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20027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</a:p>
        </p:txBody>
      </p:sp>
    </p:spTree>
    <p:extLst>
      <p:ext uri="{BB962C8B-B14F-4D97-AF65-F5344CB8AC3E}">
        <p14:creationId xmlns:p14="http://schemas.microsoft.com/office/powerpoint/2010/main" val="1230460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3400"/>
            <a:ext cx="10566400" cy="467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Neo-</a:t>
            </a:r>
            <a:r>
              <a:rPr lang="en-US" dirty="0" err="1" smtClean="0"/>
              <a:t>Davidsonian</a:t>
            </a:r>
            <a:r>
              <a:rPr lang="en-US" dirty="0" smtClean="0"/>
              <a:t> event representation:</a:t>
            </a:r>
          </a:p>
          <a:p>
            <a:pPr marL="0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Sasha broke the window</a:t>
            </a:r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Subjects of break and open: </a:t>
            </a:r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</a:p>
          <a:p>
            <a:pPr marL="0" indent="0">
              <a:buNone/>
            </a:pPr>
            <a:r>
              <a:rPr lang="en-US" b="1" dirty="0" smtClean="0"/>
              <a:t>Deep roles </a:t>
            </a:r>
            <a:r>
              <a:rPr lang="en-US" dirty="0" smtClean="0"/>
              <a:t>specific to each event (breaking, opening)</a:t>
            </a:r>
          </a:p>
          <a:p>
            <a:pPr marL="0" indent="0">
              <a:buNone/>
            </a:pPr>
            <a:r>
              <a:rPr lang="en-US" dirty="0" smtClean="0"/>
              <a:t>Hard to reason about them for NLU applications like 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273800"/>
            <a:ext cx="4064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2921000"/>
            <a:ext cx="5210387" cy="1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  <a:r>
              <a:rPr lang="en-US" dirty="0" smtClean="0"/>
              <a:t> have something in common!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olitional actors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animate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irect </a:t>
            </a:r>
            <a:r>
              <a:rPr lang="en-US" dirty="0"/>
              <a:t>causal responsibility for their </a:t>
            </a:r>
            <a:r>
              <a:rPr lang="en-US" dirty="0" smtClean="0"/>
              <a:t>events</a:t>
            </a:r>
          </a:p>
          <a:p>
            <a:r>
              <a:rPr lang="en-US" dirty="0"/>
              <a:t>Thematic roles are a way to capture this semantic commonality between </a:t>
            </a:r>
            <a:r>
              <a:rPr lang="en-US" i="1" dirty="0" smtClean="0"/>
              <a:t>Breakers </a:t>
            </a:r>
            <a:r>
              <a:rPr lang="en-US" dirty="0" smtClean="0"/>
              <a:t>and </a:t>
            </a:r>
            <a:r>
              <a:rPr lang="en-US" i="1" dirty="0"/>
              <a:t>Eaters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are both </a:t>
            </a:r>
            <a:r>
              <a:rPr lang="en-US" cap="small" dirty="0" smtClean="0"/>
              <a:t>agents. </a:t>
            </a:r>
          </a:p>
          <a:p>
            <a:r>
              <a:rPr lang="en-US" dirty="0" smtClean="0"/>
              <a:t>The </a:t>
            </a:r>
            <a:r>
              <a:rPr lang="en-US" i="1" dirty="0" err="1" smtClean="0"/>
              <a:t>BrokenThing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/>
              <a:t>OpenedThing</a:t>
            </a:r>
            <a:r>
              <a:rPr lang="en-US" dirty="0"/>
              <a:t>, are </a:t>
            </a:r>
            <a:r>
              <a:rPr lang="en-US" cap="small" dirty="0" smtClean="0">
                <a:solidFill>
                  <a:srgbClr val="0070C0"/>
                </a:solidFill>
              </a:rPr>
              <a:t>themes</a:t>
            </a:r>
            <a:r>
              <a:rPr lang="en-US" cap="small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prototypically </a:t>
            </a:r>
            <a:r>
              <a:rPr lang="en-US" dirty="0"/>
              <a:t>inanimate objects </a:t>
            </a:r>
            <a:r>
              <a:rPr lang="en-US" dirty="0" smtClean="0"/>
              <a:t>affected </a:t>
            </a:r>
            <a:r>
              <a:rPr lang="en-US" dirty="0"/>
              <a:t>in some way by the </a:t>
            </a:r>
            <a:r>
              <a:rPr lang="en-US" dirty="0" smtClean="0"/>
              <a:t>action</a:t>
            </a:r>
            <a:endParaRPr lang="en-US" cap="small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71133"/>
            <a:ext cx="11379200" cy="4445000"/>
          </a:xfrm>
        </p:spPr>
        <p:txBody>
          <a:bodyPr/>
          <a:lstStyle/>
          <a:p>
            <a:r>
              <a:rPr lang="en-US" dirty="0" smtClean="0"/>
              <a:t>One of </a:t>
            </a:r>
            <a:r>
              <a:rPr lang="en-US" dirty="0"/>
              <a:t>the oldest linguistic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Indian </a:t>
            </a:r>
            <a:r>
              <a:rPr lang="en-US" dirty="0"/>
              <a:t>grammarian Panini </a:t>
            </a:r>
            <a:r>
              <a:rPr lang="en-US" dirty="0" smtClean="0"/>
              <a:t>between </a:t>
            </a:r>
            <a:r>
              <a:rPr lang="en-US" dirty="0"/>
              <a:t>the 7th and 4th centuries BCE </a:t>
            </a:r>
            <a:endParaRPr lang="en-US" dirty="0" smtClean="0"/>
          </a:p>
          <a:p>
            <a:r>
              <a:rPr lang="en-US" dirty="0" smtClean="0"/>
              <a:t>Modern formulation from Fillmore (1966,1968), Gruber (1965)</a:t>
            </a:r>
          </a:p>
          <a:p>
            <a:pPr lvl="1"/>
            <a:r>
              <a:rPr lang="en-US" dirty="0" smtClean="0"/>
              <a:t>Fillmore influenced by Lucien </a:t>
            </a:r>
            <a:r>
              <a:rPr lang="en-US" dirty="0" err="1" smtClean="0"/>
              <a:t>Tesnière’s</a:t>
            </a:r>
            <a:r>
              <a:rPr lang="en-US" dirty="0" smtClean="0"/>
              <a:t> </a:t>
            </a:r>
            <a:r>
              <a:rPr lang="en-US" dirty="0"/>
              <a:t>(1959) </a:t>
            </a:r>
            <a:r>
              <a:rPr lang="en-US" i="1" dirty="0" err="1" smtClean="0"/>
              <a:t>Éléments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 smtClean="0"/>
              <a:t>Structurale</a:t>
            </a:r>
            <a:r>
              <a:rPr lang="en-US" i="1" dirty="0" smtClean="0"/>
              <a:t>, </a:t>
            </a:r>
            <a:r>
              <a:rPr lang="en-US" dirty="0" smtClean="0"/>
              <a:t>the book that introduced dependency grammar</a:t>
            </a:r>
          </a:p>
          <a:p>
            <a:pPr lvl="1"/>
            <a:r>
              <a:rPr lang="en-US" dirty="0" smtClean="0"/>
              <a:t>Fillmore </a:t>
            </a:r>
            <a:r>
              <a:rPr lang="en-US" dirty="0"/>
              <a:t>first referred to </a:t>
            </a:r>
            <a:r>
              <a:rPr lang="en-US" dirty="0" smtClean="0"/>
              <a:t>roles </a:t>
            </a:r>
            <a:r>
              <a:rPr lang="en-US" dirty="0"/>
              <a:t>as </a:t>
            </a:r>
            <a:r>
              <a:rPr lang="en-US" i="1" dirty="0" err="1">
                <a:solidFill>
                  <a:srgbClr val="0070C0"/>
                </a:solidFill>
              </a:rPr>
              <a:t>actants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(Fillmore, 1966) but </a:t>
            </a:r>
            <a:r>
              <a:rPr lang="en-US" dirty="0" smtClean="0"/>
              <a:t>switched </a:t>
            </a:r>
            <a:r>
              <a:rPr lang="en-US" dirty="0"/>
              <a:t>to the term </a:t>
            </a:r>
            <a:r>
              <a:rPr lang="en-US" i="1" dirty="0" smtClean="0">
                <a:solidFill>
                  <a:srgbClr val="0070C0"/>
                </a:solidFill>
              </a:rPr>
              <a:t>case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3204"/>
            <a:ext cx="11379200" cy="4445000"/>
          </a:xfrm>
        </p:spPr>
        <p:txBody>
          <a:bodyPr/>
          <a:lstStyle/>
          <a:p>
            <a:r>
              <a:rPr lang="en-US" dirty="0" smtClean="0"/>
              <a:t>A typical set: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" y="2467605"/>
            <a:ext cx="7108837" cy="28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413001"/>
            <a:ext cx="5486400" cy="29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17422</TotalTime>
  <Words>1238</Words>
  <Application>Microsoft Macintosh PowerPoint</Application>
  <PresentationFormat>Widescreen</PresentationFormat>
  <Paragraphs>216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Calibri</vt:lpstr>
      <vt:lpstr>Calibri (Headings)</vt:lpstr>
      <vt:lpstr>Calibri Light</vt:lpstr>
      <vt:lpstr>DengXian</vt:lpstr>
      <vt:lpstr>Lucida Sans</vt:lpstr>
      <vt:lpstr>Mangal</vt:lpstr>
      <vt:lpstr>ＭＳ Ｐゴシック</vt:lpstr>
      <vt:lpstr>Times</vt:lpstr>
      <vt:lpstr>Times New Roman</vt:lpstr>
      <vt:lpstr>Arial</vt:lpstr>
      <vt:lpstr>Office Theme</vt:lpstr>
      <vt:lpstr>Lecture 15: Semantic Role Labeling 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Plus nouns and light verbs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 between frames</vt:lpstr>
      <vt:lpstr>Relations between frames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Nanyun Peng</cp:lastModifiedBy>
  <cp:revision>87</cp:revision>
  <cp:lastPrinted>2017-10-13T06:21:27Z</cp:lastPrinted>
  <dcterms:created xsi:type="dcterms:W3CDTF">2017-10-09T17:47:11Z</dcterms:created>
  <dcterms:modified xsi:type="dcterms:W3CDTF">2018-10-17T03:06:00Z</dcterms:modified>
</cp:coreProperties>
</file>